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0"/>
  </p:notesMasterIdLst>
  <p:sldIdLst>
    <p:sldId id="261" r:id="rId2"/>
    <p:sldId id="256" r:id="rId3"/>
    <p:sldId id="262" r:id="rId4"/>
    <p:sldId id="257" r:id="rId5"/>
    <p:sldId id="258" r:id="rId6"/>
    <p:sldId id="259" r:id="rId7"/>
    <p:sldId id="263" r:id="rId8"/>
    <p:sldId id="260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97" autoAdjust="0"/>
  </p:normalViewPr>
  <p:slideViewPr>
    <p:cSldViewPr snapToGrid="0" snapToObjects="1">
      <p:cViewPr varScale="1">
        <p:scale>
          <a:sx n="53" d="100"/>
          <a:sy n="53" d="100"/>
        </p:scale>
        <p:origin x="1026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08402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(1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685448"/>
            <a:ext cx="4839347" cy="563078"/>
          </a:xfrm>
        </p:spPr>
        <p:txBody>
          <a:bodyPr anchor="t" anchorCtr="0">
            <a:normAutofit/>
          </a:bodyPr>
          <a:lstStyle>
            <a:lvl1pPr algn="l">
              <a:lnSpc>
                <a:spcPts val="5000"/>
              </a:lnSpc>
              <a:defRPr sz="50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307920"/>
            <a:ext cx="4839347" cy="10306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8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1" y="1317600"/>
            <a:ext cx="2570211" cy="337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FAB76-ABC4-4A55-AABB-6EB2CD410941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3286895" y="1317600"/>
            <a:ext cx="2570211" cy="337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/>
            </a:lvl1pPr>
            <a:lvl2pPr>
              <a:lnSpc>
                <a:spcPts val="1500"/>
              </a:lnSpc>
              <a:spcBef>
                <a:spcPts val="700"/>
              </a:spcBef>
              <a:defRPr sz="1100" spc="0"/>
            </a:lvl2pPr>
            <a:lvl3pPr marL="481013" indent="-230188">
              <a:lnSpc>
                <a:spcPts val="1500"/>
              </a:lnSpc>
              <a:defRPr sz="1100" spc="0"/>
            </a:lvl3pPr>
            <a:lvl4pPr marL="568325" indent="-153988">
              <a:lnSpc>
                <a:spcPts val="1500"/>
              </a:lnSpc>
              <a:defRPr sz="1100" spc="0"/>
            </a:lvl4pPr>
            <a:lvl5pPr marL="635000" indent="-106363">
              <a:lnSpc>
                <a:spcPts val="1500"/>
              </a:lnSpc>
              <a:defRPr sz="1100" spc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051015" y="1317600"/>
            <a:ext cx="2570211" cy="337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/>
            </a:lvl1pPr>
            <a:lvl2pPr>
              <a:lnSpc>
                <a:spcPts val="1500"/>
              </a:lnSpc>
              <a:spcBef>
                <a:spcPts val="700"/>
              </a:spcBef>
              <a:defRPr sz="1100" spc="0"/>
            </a:lvl2pPr>
            <a:lvl3pPr marL="481013" indent="-230188">
              <a:lnSpc>
                <a:spcPts val="1500"/>
              </a:lnSpc>
              <a:defRPr sz="1100" spc="0"/>
            </a:lvl3pPr>
            <a:lvl4pPr marL="568325" indent="-153988">
              <a:lnSpc>
                <a:spcPts val="1500"/>
              </a:lnSpc>
              <a:defRPr sz="1100" spc="0"/>
            </a:lvl4pPr>
            <a:lvl5pPr marL="635000" indent="-106363">
              <a:lnSpc>
                <a:spcPts val="1500"/>
              </a:lnSpc>
              <a:defRPr sz="1100" spc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[Large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17600"/>
            <a:ext cx="6120000" cy="3375000"/>
          </a:xfrm>
        </p:spPr>
        <p:txBody>
          <a:bodyPr>
            <a:normAutofit/>
          </a:bodyPr>
          <a:lstStyle>
            <a:lvl1pPr>
              <a:lnSpc>
                <a:spcPts val="2700"/>
              </a:lnSpc>
              <a:defRPr sz="2100" spc="0" baseline="0"/>
            </a:lvl1pPr>
            <a:lvl2pPr>
              <a:lnSpc>
                <a:spcPts val="2700"/>
              </a:lnSpc>
              <a:spcBef>
                <a:spcPts val="0"/>
              </a:spcBef>
              <a:defRPr sz="2100" spc="0" baseline="0"/>
            </a:lvl2pPr>
            <a:lvl3pPr marL="722313" indent="-395288">
              <a:lnSpc>
                <a:spcPts val="2700"/>
              </a:lnSpc>
              <a:defRPr sz="2100" spc="0" baseline="0"/>
            </a:lvl3pPr>
            <a:lvl4pPr marL="904875" indent="-279400">
              <a:lnSpc>
                <a:spcPts val="2700"/>
              </a:lnSpc>
              <a:defRPr sz="2100" spc="0" baseline="0"/>
            </a:lvl4pPr>
            <a:lvl5pPr marL="1020763" indent="-203200">
              <a:lnSpc>
                <a:spcPts val="2700"/>
              </a:lnSpc>
              <a:defRPr sz="2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AE35-E109-44C5-8CAD-414AC93A9EDB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626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4590000" cy="3240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FFFFFF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9E9693-3F5B-4523-BF56-33C95CB94BAC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230440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+ Imag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2815390"/>
            <a:ext cx="4444712" cy="1974288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FFFFFF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04D69C-4D1A-4263-9268-393374D1B817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78846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D62C-DD92-40CE-9E03-1AB431156F93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668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Black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C5D62C-DD92-40CE-9E03-1AB431156F93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085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Secondary 1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C5D62C-DD92-40CE-9E03-1AB431156F93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69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Secondary 2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C5D62C-DD92-40CE-9E03-1AB431156F93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577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Secondary 3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39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C5D62C-DD92-40CE-9E03-1AB431156F93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3638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4590000" cy="3240000"/>
          </a:xfrm>
        </p:spPr>
        <p:txBody>
          <a:bodyPr anchor="t" anchorCtr="0">
            <a:normAutofit/>
          </a:bodyPr>
          <a:lstStyle>
            <a:lvl1pPr>
              <a:lnSpc>
                <a:spcPts val="8400"/>
              </a:lnSpc>
              <a:defRPr sz="9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78695D-D660-48EB-8C99-8D260017EB5C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744589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(2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685448"/>
            <a:ext cx="4839347" cy="563078"/>
          </a:xfrm>
        </p:spPr>
        <p:txBody>
          <a:bodyPr anchor="t" anchorCtr="0">
            <a:normAutofit/>
          </a:bodyPr>
          <a:lstStyle>
            <a:lvl1pPr algn="l">
              <a:lnSpc>
                <a:spcPts val="5000"/>
              </a:lnSpc>
              <a:defRPr sz="50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307920"/>
            <a:ext cx="4839347" cy="103066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607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1009649"/>
            <a:ext cx="5652000" cy="3375000"/>
          </a:xfrm>
        </p:spPr>
        <p:txBody>
          <a:bodyPr anchor="t" anchorCtr="0">
            <a:normAutofit/>
          </a:bodyPr>
          <a:lstStyle>
            <a:lvl1pPr>
              <a:lnSpc>
                <a:spcPts val="8400"/>
              </a:lnSpc>
              <a:defRPr sz="90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0AB4-174B-41DE-A8C0-F0DFE00B39C5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603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Black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952902"/>
            <a:ext cx="5652000" cy="3431747"/>
          </a:xfrm>
        </p:spPr>
        <p:txBody>
          <a:bodyPr anchor="t" anchorCtr="0">
            <a:normAutofit/>
          </a:bodyPr>
          <a:lstStyle>
            <a:lvl1pPr>
              <a:lnSpc>
                <a:spcPct val="95000"/>
              </a:lnSpc>
              <a:defRPr sz="58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830AB4-174B-41DE-A8C0-F0DFE00B39C5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20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econdary 1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952902"/>
            <a:ext cx="5652000" cy="3431747"/>
          </a:xfrm>
        </p:spPr>
        <p:txBody>
          <a:bodyPr anchor="t" anchorCtr="0">
            <a:normAutofit/>
          </a:bodyPr>
          <a:lstStyle>
            <a:lvl1pPr>
              <a:lnSpc>
                <a:spcPct val="95000"/>
              </a:lnSpc>
              <a:defRPr sz="5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830AB4-174B-41DE-A8C0-F0DFE00B39C5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217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econdary 2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952902"/>
            <a:ext cx="5652000" cy="3431747"/>
          </a:xfrm>
        </p:spPr>
        <p:txBody>
          <a:bodyPr anchor="t" anchorCtr="0">
            <a:normAutofit/>
          </a:bodyPr>
          <a:lstStyle>
            <a:lvl1pPr>
              <a:lnSpc>
                <a:spcPct val="95000"/>
              </a:lnSpc>
              <a:defRPr sz="5800">
                <a:solidFill>
                  <a:srgbClr val="00A2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830AB4-174B-41DE-A8C0-F0DFE00B39C5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777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econdary 3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00" y="952902"/>
            <a:ext cx="5652000" cy="3431747"/>
          </a:xfrm>
        </p:spPr>
        <p:txBody>
          <a:bodyPr anchor="t" anchorCtr="0">
            <a:normAutofit/>
          </a:bodyPr>
          <a:lstStyle>
            <a:lvl1pPr>
              <a:lnSpc>
                <a:spcPct val="95000"/>
              </a:lnSpc>
              <a:defRPr sz="5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830AB4-174B-41DE-A8C0-F0DFE00B39C5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6985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Not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8198" y="3190151"/>
            <a:ext cx="3943402" cy="1487587"/>
          </a:xfrm>
          <a:noFill/>
        </p:spPr>
        <p:txBody>
          <a:bodyPr wrap="square" lIns="0" tIns="0" rIns="0" bIns="0" anchor="b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518D49-DE3A-47F9-8BD4-5D44606BA5F6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5599" y="4882763"/>
            <a:ext cx="5032800" cy="16199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854455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Notes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510F20-96D8-402C-95D8-0028D10C71B7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5599" y="4882763"/>
            <a:ext cx="5032800" cy="16199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68198" y="3190151"/>
            <a:ext cx="3943402" cy="1487587"/>
          </a:xfrm>
          <a:noFill/>
        </p:spPr>
        <p:txBody>
          <a:bodyPr wrap="square" lIns="0" tIns="0" rIns="0" bIns="0" anchor="b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4101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 bwMode="ltGray">
          <a:xfrm>
            <a:off x="4572000" y="0"/>
            <a:ext cx="4572000" cy="5143500"/>
          </a:xfrm>
          <a:solidFill>
            <a:srgbClr val="808680"/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picture and then ‘Send to back’ to reveal logo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1" y="591300"/>
            <a:ext cx="3789341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587600"/>
            <a:ext cx="3789342" cy="310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4F046B-1D91-4F74-B428-FD100A6AAAB9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89462" y="4882763"/>
            <a:ext cx="3028937" cy="162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502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ll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 bwMode="ltGray">
          <a:xfrm>
            <a:off x="4572000" y="0"/>
            <a:ext cx="4572000" cy="5143500"/>
          </a:xfrm>
          <a:solidFill>
            <a:srgbClr val="808680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 and then ‘Send to back’ to reveal logo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58000" y="1587600"/>
            <a:ext cx="3787600" cy="310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591300"/>
            <a:ext cx="3787600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F03F40-76F3-42B9-B1AB-4C6F63EDB6F4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90800" y="4882763"/>
            <a:ext cx="3027600" cy="16199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566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ext and Skew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/>
          <p:cNvSpPr>
            <a:spLocks noGrp="1"/>
          </p:cNvSpPr>
          <p:nvPr>
            <p:ph type="pic" sz="quarter" idx="13"/>
          </p:nvPr>
        </p:nvSpPr>
        <p:spPr bwMode="ltGray">
          <a:xfrm rot="807157">
            <a:off x="4804985" y="823299"/>
            <a:ext cx="4842141" cy="5143500"/>
          </a:xfrm>
          <a:solidFill>
            <a:srgbClr val="808680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58000" y="1587600"/>
            <a:ext cx="3436484" cy="310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591300"/>
            <a:ext cx="3816000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F03F40-76F3-42B9-B1AB-4C6F63EDB6F4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90800" y="4882763"/>
            <a:ext cx="3027600" cy="16199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4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(3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685448"/>
            <a:ext cx="4839347" cy="563078"/>
          </a:xfrm>
        </p:spPr>
        <p:txBody>
          <a:bodyPr anchor="t" anchorCtr="0">
            <a:normAutofit/>
          </a:bodyPr>
          <a:lstStyle>
            <a:lvl1pPr algn="l">
              <a:lnSpc>
                <a:spcPts val="5000"/>
              </a:lnSpc>
              <a:defRPr sz="50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307920"/>
            <a:ext cx="4839347" cy="10306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384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ext and Cropp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58000" y="1587600"/>
            <a:ext cx="3436484" cy="3105000"/>
          </a:xfrm>
        </p:spPr>
        <p:txBody>
          <a:bodyPr>
            <a:norm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591300"/>
            <a:ext cx="3816000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6BED6A-9B1D-49CB-9074-DFF97D3C49EA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90800" y="4882763"/>
            <a:ext cx="3027600" cy="16199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263836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591300"/>
            <a:ext cx="8028000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fld id="{E60C6DDF-435D-4868-A5B5-B20ADF3405F6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5599" y="4882763"/>
            <a:ext cx="5032800" cy="161999"/>
          </a:xfrm>
        </p:spPr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963449" y="1304100"/>
            <a:ext cx="1859836" cy="1552500"/>
          </a:xfrm>
          <a:solidFill>
            <a:srgbClr val="F3E9E2"/>
          </a:solidFill>
        </p:spPr>
        <p:txBody>
          <a:bodyPr wrap="square" lIns="144000" tIns="126000" rIns="144000" bIns="126000">
            <a:no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359111" y="3021300"/>
            <a:ext cx="1859836" cy="1552500"/>
          </a:xfrm>
          <a:solidFill>
            <a:srgbClr val="F3E9E2"/>
          </a:solidFill>
        </p:spPr>
        <p:txBody>
          <a:bodyPr wrap="square" lIns="144000" tIns="126000" rIns="144000" bIns="126000">
            <a:no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558000" y="3021300"/>
            <a:ext cx="1859836" cy="1552500"/>
          </a:xfrm>
          <a:solidFill>
            <a:srgbClr val="F3E9E2"/>
          </a:solidFill>
        </p:spPr>
        <p:txBody>
          <a:bodyPr wrap="square" lIns="144000" tIns="126000" rIns="144000" bIns="126000">
            <a:no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 bwMode="ltGray">
          <a:xfrm>
            <a:off x="558000" y="1304100"/>
            <a:ext cx="3225013" cy="1552500"/>
          </a:xfrm>
          <a:solidFill>
            <a:srgbClr val="808680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7"/>
          </p:nvPr>
        </p:nvSpPr>
        <p:spPr bwMode="ltGray">
          <a:xfrm>
            <a:off x="6022973" y="1304100"/>
            <a:ext cx="2559753" cy="1552500"/>
          </a:xfrm>
          <a:solidFill>
            <a:srgbClr val="808680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8"/>
          </p:nvPr>
        </p:nvSpPr>
        <p:spPr bwMode="ltGray">
          <a:xfrm>
            <a:off x="2608598" y="3021300"/>
            <a:ext cx="2559753" cy="1552500"/>
          </a:xfrm>
          <a:solidFill>
            <a:srgbClr val="808680"/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7319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Highlighted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591300"/>
            <a:ext cx="4928400" cy="656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17600"/>
            <a:ext cx="4590000" cy="337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fld id="{AAD7FB47-04F2-4686-8AF2-C7A0156BD25F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5599" y="4882763"/>
            <a:ext cx="5032800" cy="161999"/>
          </a:xfrm>
        </p:spPr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08680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5854700" y="646238"/>
            <a:ext cx="3294000" cy="1560492"/>
          </a:xfrm>
          <a:solidFill>
            <a:schemeClr val="accent6"/>
          </a:solidFill>
        </p:spPr>
        <p:txBody>
          <a:bodyPr wrap="square" lIns="180000" tIns="180000" rIns="360000" bIns="324000">
            <a:spAutoFit/>
          </a:bodyPr>
          <a:lstStyle>
            <a:lvl1pPr>
              <a:lnSpc>
                <a:spcPts val="1500"/>
              </a:lnSpc>
              <a:defRPr sz="1100" spc="0" baseline="0"/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/>
            </a:lvl2pPr>
            <a:lvl3pPr marL="481013" indent="-230188">
              <a:lnSpc>
                <a:spcPts val="1500"/>
              </a:lnSpc>
              <a:defRPr sz="1100" spc="0" baseline="0"/>
            </a:lvl3pPr>
            <a:lvl4pPr marL="568325" indent="-153988">
              <a:lnSpc>
                <a:spcPts val="1500"/>
              </a:lnSpc>
              <a:defRPr sz="1100" spc="0" baseline="0"/>
            </a:lvl4pPr>
            <a:lvl5pPr marL="635000" indent="-106363">
              <a:lnSpc>
                <a:spcPts val="1500"/>
              </a:lnSpc>
              <a:defRPr sz="1100" spc="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5854700" y="1941638"/>
            <a:ext cx="3294000" cy="1560492"/>
          </a:xfrm>
          <a:solidFill>
            <a:schemeClr val="accent5"/>
          </a:solidFill>
        </p:spPr>
        <p:txBody>
          <a:bodyPr wrap="square" lIns="180000" tIns="180000" rIns="360000" bIns="324000">
            <a:spAutoFit/>
          </a:bodyPr>
          <a:lstStyle>
            <a:lvl1pPr>
              <a:lnSpc>
                <a:spcPts val="1500"/>
              </a:lnSpc>
              <a:defRPr sz="1100" spc="0" baseline="0">
                <a:solidFill>
                  <a:srgbClr val="FFFFFF"/>
                </a:solidFill>
              </a:defRPr>
            </a:lvl1pPr>
            <a:lvl2pPr>
              <a:lnSpc>
                <a:spcPts val="1500"/>
              </a:lnSpc>
              <a:spcBef>
                <a:spcPts val="700"/>
              </a:spcBef>
              <a:defRPr sz="1100" spc="0" baseline="0">
                <a:solidFill>
                  <a:srgbClr val="FFFFFF"/>
                </a:solidFill>
              </a:defRPr>
            </a:lvl2pPr>
            <a:lvl3pPr marL="481013" indent="-230188">
              <a:lnSpc>
                <a:spcPts val="1500"/>
              </a:lnSpc>
              <a:defRPr sz="1100" spc="0" baseline="0">
                <a:solidFill>
                  <a:srgbClr val="FFFFFF"/>
                </a:solidFill>
              </a:defRPr>
            </a:lvl3pPr>
            <a:lvl4pPr marL="568325" indent="-153988">
              <a:lnSpc>
                <a:spcPts val="1500"/>
              </a:lnSpc>
              <a:defRPr sz="1100" spc="0" baseline="0">
                <a:solidFill>
                  <a:srgbClr val="FFFFFF"/>
                </a:solidFill>
              </a:defRPr>
            </a:lvl4pPr>
            <a:lvl5pPr marL="635000" indent="-106363">
              <a:lnSpc>
                <a:spcPts val="1500"/>
              </a:lnSpc>
              <a:defRPr sz="1100" spc="0" baseline="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52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1" y="1317600"/>
            <a:ext cx="5929427" cy="16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F887-C7DE-44EF-836E-01C66C8FF472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558001" y="3021300"/>
            <a:ext cx="5929427" cy="16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554788" y="1317600"/>
            <a:ext cx="1260000" cy="1231106"/>
          </a:xfrm>
        </p:spPr>
        <p:txBody>
          <a:bodyPr>
            <a:spAutoFit/>
          </a:bodyPr>
          <a:lstStyle>
            <a:lvl1pPr>
              <a:lnSpc>
                <a:spcPts val="1200"/>
              </a:lnSpc>
              <a:defRPr sz="900"/>
            </a:lvl1pPr>
            <a:lvl2pPr>
              <a:lnSpc>
                <a:spcPts val="1200"/>
              </a:lnSpc>
              <a:spcBef>
                <a:spcPts val="0"/>
              </a:spcBef>
              <a:defRPr sz="900"/>
            </a:lvl2pPr>
            <a:lvl3pPr>
              <a:lnSpc>
                <a:spcPts val="1200"/>
              </a:lnSpc>
              <a:defRPr sz="900"/>
            </a:lvl3pPr>
            <a:lvl4pPr>
              <a:lnSpc>
                <a:spcPts val="1200"/>
              </a:lnSpc>
              <a:defRPr sz="900"/>
            </a:lvl4pPr>
            <a:lvl5pPr>
              <a:lnSpc>
                <a:spcPts val="1200"/>
              </a:lnSpc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554788" y="3021300"/>
            <a:ext cx="1260000" cy="1231106"/>
          </a:xfrm>
        </p:spPr>
        <p:txBody>
          <a:bodyPr>
            <a:spAutoFit/>
          </a:bodyPr>
          <a:lstStyle>
            <a:lvl1pPr>
              <a:lnSpc>
                <a:spcPts val="1200"/>
              </a:lnSpc>
              <a:defRPr sz="900"/>
            </a:lvl1pPr>
            <a:lvl2pPr>
              <a:lnSpc>
                <a:spcPts val="1200"/>
              </a:lnSpc>
              <a:spcBef>
                <a:spcPts val="0"/>
              </a:spcBef>
              <a:defRPr sz="900"/>
            </a:lvl2pPr>
            <a:lvl3pPr>
              <a:lnSpc>
                <a:spcPts val="1200"/>
              </a:lnSpc>
              <a:defRPr sz="900"/>
            </a:lvl3pPr>
            <a:lvl4pPr>
              <a:lnSpc>
                <a:spcPts val="1200"/>
              </a:lnSpc>
              <a:defRPr sz="900"/>
            </a:lvl4pPr>
            <a:lvl5pPr>
              <a:lnSpc>
                <a:spcPts val="1200"/>
              </a:lnSpc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9927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96EA-6445-40EF-99C9-D37E86741741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7304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76B9-63F1-4394-B005-ED181654B1FD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1762125" y="1183482"/>
            <a:ext cx="5157788" cy="2080022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3083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0" y="1833614"/>
            <a:ext cx="8130338" cy="1053967"/>
          </a:xfrm>
        </p:spPr>
        <p:txBody>
          <a:bodyPr anchor="t" anchorCtr="0">
            <a:normAutofit/>
          </a:bodyPr>
          <a:lstStyle>
            <a:lvl1pPr algn="l">
              <a:lnSpc>
                <a:spcPts val="5400"/>
              </a:lnSpc>
              <a:defRPr sz="5400">
                <a:solidFill>
                  <a:srgbClr val="00A200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2628034"/>
            <a:ext cx="8130337" cy="676939"/>
          </a:xfrm>
        </p:spPr>
        <p:txBody>
          <a:bodyPr>
            <a:normAutofit/>
          </a:bodyPr>
          <a:lstStyle>
            <a:lvl1pPr marL="0" indent="0" algn="l">
              <a:buNone/>
              <a:defRPr sz="1600" b="1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719462" y="4882762"/>
            <a:ext cx="519763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FFFFFF"/>
                </a:solidFill>
              </a:defRPr>
            </a:lvl1pPr>
          </a:lstStyle>
          <a:p>
            <a:fld id="{5C048606-E09C-40B5-9298-7D53CA3F636D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5443" y="4882763"/>
            <a:ext cx="5034019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5848" y="4882763"/>
            <a:ext cx="315752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FFFFFF"/>
                </a:solidFill>
              </a:defRPr>
            </a:lvl1pPr>
          </a:lstStyle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424643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(4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685448"/>
            <a:ext cx="4839347" cy="563078"/>
          </a:xfrm>
        </p:spPr>
        <p:txBody>
          <a:bodyPr anchor="t" anchorCtr="0">
            <a:normAutofit/>
          </a:bodyPr>
          <a:lstStyle>
            <a:lvl1pPr algn="l">
              <a:lnSpc>
                <a:spcPts val="5000"/>
              </a:lnSpc>
              <a:defRPr sz="50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307920"/>
            <a:ext cx="4839347" cy="10306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6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613260"/>
            <a:ext cx="4839347" cy="837397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517270"/>
            <a:ext cx="4839347" cy="835756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51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Lin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50801" y="2071839"/>
            <a:ext cx="4839347" cy="1479883"/>
          </a:xfrm>
        </p:spPr>
        <p:txBody>
          <a:bodyPr anchor="t" anchorCtr="0">
            <a:normAutofit/>
          </a:bodyPr>
          <a:lstStyle>
            <a:lvl1pPr algn="l">
              <a:lnSpc>
                <a:spcPct val="95000"/>
              </a:lnSpc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801" y="3652788"/>
            <a:ext cx="4839347" cy="50532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598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17600"/>
            <a:ext cx="6120000" cy="337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6A57-AE73-42B1-8F37-5D3AECC01A17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34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17600"/>
            <a:ext cx="8028000" cy="337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24C9-B3A6-48CD-9C36-DFC4BB11E474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89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17600"/>
            <a:ext cx="3906000" cy="337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0000" y="1317600"/>
            <a:ext cx="3906000" cy="337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718400" y="4882762"/>
            <a:ext cx="518400" cy="162000"/>
          </a:xfrm>
        </p:spPr>
        <p:txBody>
          <a:bodyPr/>
          <a:lstStyle/>
          <a:p>
            <a:fld id="{2CDB588D-0E23-4B87-8CF1-07E1BB79D762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5599" y="4882763"/>
            <a:ext cx="5032800" cy="162000"/>
          </a:xfrm>
        </p:spPr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200" y="4882763"/>
            <a:ext cx="316800" cy="162000"/>
          </a:xfrm>
        </p:spPr>
        <p:txBody>
          <a:bodyPr/>
          <a:lstStyle/>
          <a:p>
            <a:fld id="{B49CE71F-FCC4-43F7-969A-5D16C0BC8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50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00" y="591953"/>
            <a:ext cx="8028000" cy="6569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317600"/>
            <a:ext cx="8028000" cy="3375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19462" y="4882762"/>
            <a:ext cx="519763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808680"/>
                </a:solidFill>
              </a:defRPr>
            </a:lvl1pPr>
          </a:lstStyle>
          <a:p>
            <a:fld id="{5C048606-E09C-40B5-9298-7D53CA3F636D}" type="datetime1">
              <a:rPr lang="en-GB" kern="1200" smtClean="0">
                <a:ea typeface="+mn-ea"/>
                <a:cs typeface="+mn-cs"/>
              </a:rPr>
              <a:pPr/>
              <a:t>09/08/2017</a:t>
            </a:fld>
            <a:endParaRPr lang="en-GB" kern="1200" dirty="0"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5443" y="4882763"/>
            <a:ext cx="5034019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808680"/>
                </a:solidFill>
              </a:defRPr>
            </a:lvl1pPr>
          </a:lstStyle>
          <a:p>
            <a:r>
              <a:rPr lang="en-GB" kern="1200" dirty="0">
                <a:ea typeface="+mn-ea"/>
                <a:cs typeface="+mn-cs"/>
              </a:rPr>
              <a:t>Global footer can be updated in the Text tools on the Insert ribbon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5848" y="4882763"/>
            <a:ext cx="315752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rgbClr val="808680"/>
                </a:solidFill>
              </a:defRPr>
            </a:lvl1pPr>
          </a:lstStyle>
          <a:p>
            <a:fld id="{B49CE71F-FCC4-43F7-969A-5D16C0BC8260}" type="slidenum">
              <a:rPr lang="en-GB" kern="1200" smtClean="0">
                <a:ea typeface="+mn-ea"/>
                <a:cs typeface="+mn-cs"/>
              </a:rPr>
              <a:pPr/>
              <a:t>‹#›</a:t>
            </a:fld>
            <a:endParaRPr lang="en-GB" kern="1200" dirty="0"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 bwMode="gray">
          <a:xfrm>
            <a:off x="7670637" y="1"/>
            <a:ext cx="954000" cy="32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hdr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300" kern="1200" baseline="0">
          <a:solidFill>
            <a:srgbClr val="00A200"/>
          </a:solidFill>
          <a:latin typeface="Nuffield Health Sans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100"/>
        </a:lnSpc>
        <a:spcBef>
          <a:spcPts val="0"/>
        </a:spcBef>
        <a:buFontTx/>
        <a:buNone/>
        <a:defRPr sz="1600" kern="600" spc="0" baseline="0">
          <a:solidFill>
            <a:srgbClr val="000C00"/>
          </a:solidFill>
          <a:latin typeface="+mn-lt"/>
          <a:ea typeface="+mn-ea"/>
          <a:cs typeface="+mn-cs"/>
        </a:defRPr>
      </a:lvl1pPr>
      <a:lvl2pPr marL="153988" indent="-153988" algn="l" defTabSz="914400" rtl="0" eaLnBrk="1" latinLnBrk="0" hangingPunct="1">
        <a:lnSpc>
          <a:spcPts val="2100"/>
        </a:lnSpc>
        <a:spcBef>
          <a:spcPts val="1100"/>
        </a:spcBef>
        <a:buFont typeface="Arial" panose="020B0604020202020204" pitchFamily="34" charset="0"/>
        <a:buChar char="•"/>
        <a:defRPr sz="1600" kern="600" spc="0" baseline="0">
          <a:solidFill>
            <a:srgbClr val="000C00"/>
          </a:solidFill>
          <a:latin typeface="+mn-lt"/>
          <a:ea typeface="+mn-ea"/>
          <a:cs typeface="+mn-cs"/>
        </a:defRPr>
      </a:lvl2pPr>
      <a:lvl3pPr marL="558800" indent="-279400" algn="l" defTabSz="914400" rtl="0" eaLnBrk="1" latinLnBrk="0" hangingPunct="1">
        <a:lnSpc>
          <a:spcPts val="2100"/>
        </a:lnSpc>
        <a:spcBef>
          <a:spcPts val="0"/>
        </a:spcBef>
        <a:buClr>
          <a:srgbClr val="000C00"/>
        </a:buClr>
        <a:buFont typeface="Arial" panose="020B0604020202020204" pitchFamily="34" charset="0"/>
        <a:buChar char="—"/>
        <a:defRPr sz="1600" kern="600" spc="0" baseline="0">
          <a:solidFill>
            <a:srgbClr val="000C00"/>
          </a:solidFill>
          <a:latin typeface="+mn-lt"/>
          <a:ea typeface="+mn-ea"/>
          <a:cs typeface="+mn-cs"/>
        </a:defRPr>
      </a:lvl3pPr>
      <a:lvl4pPr marL="703263" indent="-212725" algn="l" defTabSz="914400" rtl="0" eaLnBrk="1" latinLnBrk="0" hangingPunct="1">
        <a:lnSpc>
          <a:spcPts val="2100"/>
        </a:lnSpc>
        <a:spcBef>
          <a:spcPts val="0"/>
        </a:spcBef>
        <a:buFont typeface="Arial" panose="020B0604020202020204" pitchFamily="34" charset="0"/>
        <a:buChar char="‒"/>
        <a:defRPr sz="1600" kern="600" spc="0" baseline="0">
          <a:solidFill>
            <a:srgbClr val="000C00"/>
          </a:solidFill>
          <a:latin typeface="+mn-lt"/>
          <a:ea typeface="+mn-ea"/>
          <a:cs typeface="+mn-cs"/>
        </a:defRPr>
      </a:lvl4pPr>
      <a:lvl5pPr marL="808038" indent="-173038" algn="l" defTabSz="914400" rtl="0" eaLnBrk="1" latinLnBrk="0" hangingPunct="1">
        <a:lnSpc>
          <a:spcPts val="2100"/>
        </a:lnSpc>
        <a:spcBef>
          <a:spcPts val="0"/>
        </a:spcBef>
        <a:buFont typeface="Arial" panose="020B0604020202020204" pitchFamily="34" charset="0"/>
        <a:buChar char="-"/>
        <a:defRPr sz="1600" kern="600" spc="0" baseline="0">
          <a:solidFill>
            <a:srgbClr val="000C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uffieldhealth.com/physiotherapy/bournemouth" TargetMode="External"/><Relationship Id="rId3" Type="http://schemas.openxmlformats.org/officeDocument/2006/relationships/hyperlink" Target="https://www.nuffieldhealth.com/physiotherapy/hampshire" TargetMode="External"/><Relationship Id="rId7" Type="http://schemas.openxmlformats.org/officeDocument/2006/relationships/hyperlink" Target="https://www.nuffieldhealth.com/physiotherapy/st-alban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nuffieldhealth.com/physiotherapy/farnham" TargetMode="External"/><Relationship Id="rId5" Type="http://schemas.openxmlformats.org/officeDocument/2006/relationships/hyperlink" Target="https://www.nuffieldhealth.com/physiotherapy/bristol" TargetMode="External"/><Relationship Id="rId4" Type="http://schemas.openxmlformats.org/officeDocument/2006/relationships/hyperlink" Target="https://www.nuffieldhealth.com/physiotherapy/milton-keyn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1008690">
            <a:off x="-263315" y="2100190"/>
            <a:ext cx="5942509" cy="1967942"/>
          </a:xfrm>
          <a:custGeom>
            <a:avLst/>
            <a:gdLst>
              <a:gd name="connsiteX0" fmla="*/ 0 w 5942509"/>
              <a:gd name="connsiteY0" fmla="*/ 0 h 2412125"/>
              <a:gd name="connsiteX1" fmla="*/ 5942509 w 5942509"/>
              <a:gd name="connsiteY1" fmla="*/ 0 h 2412125"/>
              <a:gd name="connsiteX2" fmla="*/ 5942509 w 5942509"/>
              <a:gd name="connsiteY2" fmla="*/ 2412125 h 2412125"/>
              <a:gd name="connsiteX3" fmla="*/ 0 w 5942509"/>
              <a:gd name="connsiteY3" fmla="*/ 2412125 h 2412125"/>
              <a:gd name="connsiteX4" fmla="*/ 0 w 5942509"/>
              <a:gd name="connsiteY4" fmla="*/ 0 h 2412125"/>
              <a:gd name="connsiteX0" fmla="*/ 445715 w 5942509"/>
              <a:gd name="connsiteY0" fmla="*/ 13424 h 2412125"/>
              <a:gd name="connsiteX1" fmla="*/ 5942509 w 5942509"/>
              <a:gd name="connsiteY1" fmla="*/ 0 h 2412125"/>
              <a:gd name="connsiteX2" fmla="*/ 5942509 w 5942509"/>
              <a:gd name="connsiteY2" fmla="*/ 2412125 h 2412125"/>
              <a:gd name="connsiteX3" fmla="*/ 0 w 5942509"/>
              <a:gd name="connsiteY3" fmla="*/ 2412125 h 2412125"/>
              <a:gd name="connsiteX4" fmla="*/ 445715 w 5942509"/>
              <a:gd name="connsiteY4" fmla="*/ 13424 h 2412125"/>
              <a:gd name="connsiteX0" fmla="*/ 430184 w 5942509"/>
              <a:gd name="connsiteY0" fmla="*/ 10726 h 2412125"/>
              <a:gd name="connsiteX1" fmla="*/ 5942509 w 5942509"/>
              <a:gd name="connsiteY1" fmla="*/ 0 h 2412125"/>
              <a:gd name="connsiteX2" fmla="*/ 5942509 w 5942509"/>
              <a:gd name="connsiteY2" fmla="*/ 2412125 h 2412125"/>
              <a:gd name="connsiteX3" fmla="*/ 0 w 5942509"/>
              <a:gd name="connsiteY3" fmla="*/ 2412125 h 2412125"/>
              <a:gd name="connsiteX4" fmla="*/ 430184 w 5942509"/>
              <a:gd name="connsiteY4" fmla="*/ 10726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2509" h="2412125">
                <a:moveTo>
                  <a:pt x="430184" y="10726"/>
                </a:moveTo>
                <a:lnTo>
                  <a:pt x="5942509" y="0"/>
                </a:lnTo>
                <a:lnTo>
                  <a:pt x="5942509" y="2412125"/>
                </a:lnTo>
                <a:lnTo>
                  <a:pt x="0" y="2412125"/>
                </a:lnTo>
                <a:lnTo>
                  <a:pt x="430184" y="10726"/>
                </a:lnTo>
                <a:close/>
              </a:path>
            </a:pathLst>
          </a:custGeom>
          <a:solidFill>
            <a:srgbClr val="008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kern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Search Engine Optimisation – Best Practice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29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 idx="4294967295"/>
          </p:nvPr>
        </p:nvSpPr>
        <p:spPr>
          <a:xfrm>
            <a:off x="0" y="-236538"/>
            <a:ext cx="8521700" cy="154994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/>
              <a:t>Improving your physio</a:t>
            </a:r>
            <a:r>
              <a:rPr lang="en-GB" sz="3600" dirty="0"/>
              <a:t>therapy</a:t>
            </a:r>
            <a:r>
              <a:rPr lang="en" sz="3600" dirty="0"/>
              <a:t> clinic’s  </a:t>
            </a:r>
            <a:br>
              <a:rPr lang="en-GB" sz="3600" dirty="0"/>
            </a:br>
            <a:r>
              <a:rPr lang="en-GB" sz="3600" dirty="0"/>
              <a:t>Search Engine Optimisation (SEO)</a:t>
            </a:r>
            <a:endParaRPr lang="en" sz="3600" dirty="0"/>
          </a:p>
        </p:txBody>
      </p:sp>
      <p:sp>
        <p:nvSpPr>
          <p:cNvPr id="55" name="Shape 55"/>
          <p:cNvSpPr txBox="1">
            <a:spLocks noGrp="1"/>
          </p:cNvSpPr>
          <p:nvPr>
            <p:ph type="subTitle" idx="4294967295"/>
          </p:nvPr>
        </p:nvSpPr>
        <p:spPr>
          <a:xfrm>
            <a:off x="0" y="2833688"/>
            <a:ext cx="8521700" cy="7937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  </a:t>
            </a:r>
          </a:p>
        </p:txBody>
      </p:sp>
      <p:pic>
        <p:nvPicPr>
          <p:cNvPr id="2" name="Picture 1" descr="Screen Shot 2017-07-20 at 10.50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11" y="1202811"/>
            <a:ext cx="3692414" cy="38108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Why is Search Engine Optimisation (SEO) important for my clinic?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GB" dirty="0"/>
          </a:p>
          <a:p>
            <a:r>
              <a:rPr lang="en-GB" sz="1600" dirty="0"/>
              <a:t>Search Engine Optimisation is a set of rules which when followed ensure that your web pages are attractive to search engines and achieve optimum search engine rankings.</a:t>
            </a:r>
          </a:p>
          <a:p>
            <a:r>
              <a:rPr lang="en-GB" sz="1200" dirty="0"/>
              <a:t>Search Engine optimisation is essential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 majority of users are more likely to click on one of </a:t>
            </a:r>
            <a:r>
              <a:rPr lang="en-GB" sz="1200" u="sng" dirty="0"/>
              <a:t>the top 5 </a:t>
            </a:r>
            <a:r>
              <a:rPr lang="en-GB" sz="1200" dirty="0"/>
              <a:t>suggestions in the results pages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SEO is not just about search engines; good SEO practices improve user experience and usability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Consumers trust search engines and having a presence in the top positions for the keywords the consumer is searching increases the web site’s trust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76B9-63F1-4394-B005-ED181654B1FD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08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 idx="4294967295"/>
          </p:nvPr>
        </p:nvSpPr>
        <p:spPr>
          <a:xfrm>
            <a:off x="0" y="499577"/>
            <a:ext cx="6999288" cy="7556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dirty="0"/>
              <a:t>Google loves l</a:t>
            </a:r>
            <a:r>
              <a:rPr lang="en" dirty="0"/>
              <a:t>ocalised </a:t>
            </a:r>
            <a:r>
              <a:rPr lang="en-GB" dirty="0"/>
              <a:t>&amp; unique </a:t>
            </a:r>
            <a:r>
              <a:rPr lang="en" dirty="0"/>
              <a:t>content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4294967295"/>
          </p:nvPr>
        </p:nvSpPr>
        <p:spPr>
          <a:xfrm>
            <a:off x="648392" y="1206186"/>
            <a:ext cx="3807229" cy="27340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Ensure that the opening paragraphs </a:t>
            </a:r>
            <a:r>
              <a:rPr lang="en-GB" sz="1200" dirty="0">
                <a:solidFill>
                  <a:schemeClr val="tx1"/>
                </a:solidFill>
              </a:rPr>
              <a:t>on</a:t>
            </a:r>
            <a:r>
              <a:rPr lang="en" sz="1200" dirty="0">
                <a:solidFill>
                  <a:schemeClr val="tx1"/>
                </a:solidFill>
              </a:rPr>
              <a:t> your clinic pages are unique</a:t>
            </a:r>
            <a:endParaRPr lang="en-GB" sz="1200" dirty="0">
              <a:solidFill>
                <a:schemeClr val="tx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Use the opening copy as an </a:t>
            </a:r>
            <a:r>
              <a:rPr lang="en" sz="1200" dirty="0">
                <a:solidFill>
                  <a:schemeClr val="tx1"/>
                </a:solidFill>
              </a:rPr>
              <a:t>opportunity </a:t>
            </a:r>
            <a:r>
              <a:rPr lang="en-GB" sz="1200" dirty="0">
                <a:solidFill>
                  <a:schemeClr val="tx1"/>
                </a:solidFill>
              </a:rPr>
              <a:t>to </a:t>
            </a:r>
            <a:r>
              <a:rPr lang="en" sz="1200" dirty="0">
                <a:solidFill>
                  <a:schemeClr val="tx1"/>
                </a:solidFill>
              </a:rPr>
              <a:t>describ</a:t>
            </a:r>
            <a:r>
              <a:rPr lang="en-GB" sz="1200" dirty="0">
                <a:solidFill>
                  <a:schemeClr val="tx1"/>
                </a:solidFill>
              </a:rPr>
              <a:t>e</a:t>
            </a:r>
            <a:r>
              <a:rPr lang="en" sz="1200" dirty="0">
                <a:solidFill>
                  <a:schemeClr val="tx1"/>
                </a:solidFill>
              </a:rPr>
              <a:t> the location of the clinic</a:t>
            </a:r>
            <a:r>
              <a:rPr lang="en-GB" sz="1200" dirty="0">
                <a:solidFill>
                  <a:schemeClr val="tx1"/>
                </a:solidFill>
              </a:rPr>
              <a:t>,</a:t>
            </a:r>
            <a:r>
              <a:rPr lang="en" sz="1200" dirty="0">
                <a:solidFill>
                  <a:schemeClr val="tx1"/>
                </a:solidFill>
              </a:rPr>
              <a:t> using local landmarks and keywords</a:t>
            </a:r>
            <a:endParaRPr lang="en-GB" sz="1200" dirty="0">
              <a:solidFill>
                <a:schemeClr val="tx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You </a:t>
            </a:r>
            <a:r>
              <a:rPr lang="en-GB" sz="1200" dirty="0">
                <a:solidFill>
                  <a:schemeClr val="tx1"/>
                </a:solidFill>
              </a:rPr>
              <a:t>could</a:t>
            </a:r>
            <a:r>
              <a:rPr lang="en" sz="1200" dirty="0">
                <a:solidFill>
                  <a:schemeClr val="tx1"/>
                </a:solidFill>
              </a:rPr>
              <a:t> also introduce your physiotherapy team (e.g 6 physios, 2 senior physios which specialise in…)</a:t>
            </a:r>
            <a:endParaRPr lang="en-GB" sz="1200" dirty="0">
              <a:solidFill>
                <a:schemeClr val="tx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List </a:t>
            </a:r>
            <a:r>
              <a:rPr lang="en-GB" sz="1200" dirty="0">
                <a:solidFill>
                  <a:schemeClr val="tx1"/>
                </a:solidFill>
              </a:rPr>
              <a:t>specific</a:t>
            </a:r>
            <a:r>
              <a:rPr lang="en" sz="1200" dirty="0">
                <a:solidFill>
                  <a:schemeClr val="tx1"/>
                </a:solidFill>
              </a:rPr>
              <a:t> conditions you can treat and what treatments are provided</a:t>
            </a:r>
            <a:r>
              <a:rPr lang="en-GB" sz="1200" dirty="0">
                <a:solidFill>
                  <a:schemeClr val="tx1"/>
                </a:solidFill>
              </a:rPr>
              <a:t> (i.e. acupuncture)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Include information about any additional services </a:t>
            </a:r>
            <a:r>
              <a:rPr lang="en-GB" sz="1200" dirty="0">
                <a:solidFill>
                  <a:schemeClr val="tx1"/>
                </a:solidFill>
              </a:rPr>
              <a:t>you offer </a:t>
            </a:r>
            <a:r>
              <a:rPr lang="en" sz="1200" dirty="0">
                <a:solidFill>
                  <a:schemeClr val="tx1"/>
                </a:solidFill>
              </a:rPr>
              <a:t>(</a:t>
            </a:r>
            <a:r>
              <a:rPr lang="en-GB" sz="1200" dirty="0">
                <a:solidFill>
                  <a:schemeClr val="tx1"/>
                </a:solidFill>
              </a:rPr>
              <a:t>i.e.</a:t>
            </a:r>
            <a:r>
              <a:rPr lang="en" sz="1200" dirty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clinical pilates, </a:t>
            </a:r>
            <a:r>
              <a:rPr lang="en" sz="1200" dirty="0">
                <a:solidFill>
                  <a:schemeClr val="tx1"/>
                </a:solidFill>
              </a:rPr>
              <a:t>recovery plus, sports massage and hydrotherapy</a:t>
            </a:r>
            <a:r>
              <a:rPr lang="en" sz="1000" dirty="0">
                <a:solidFill>
                  <a:schemeClr val="tx1"/>
                </a:solidFill>
              </a:rPr>
              <a:t>) 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62" name="Shape 62" descr="Screen Shot 2017-07-17 at 09.35.5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2411" y="1330036"/>
            <a:ext cx="4628832" cy="3657599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 idx="4294967295"/>
          </p:nvPr>
        </p:nvSpPr>
        <p:spPr>
          <a:xfrm>
            <a:off x="1" y="253307"/>
            <a:ext cx="8521700" cy="5730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dirty="0"/>
              <a:t>Highlight the Strengths of your Physiotherapy clinic f</a:t>
            </a:r>
            <a:r>
              <a:rPr lang="en" dirty="0"/>
              <a:t>acilities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0" y="1095375"/>
            <a:ext cx="8228013" cy="341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Ensure your content stands out in Google, both from other Nuffield and external clinics, by describing your facilities. What makes you different from the competition?</a:t>
            </a:r>
            <a:br>
              <a:rPr lang="en-GB" sz="1200" dirty="0">
                <a:solidFill>
                  <a:schemeClr val="tx1"/>
                </a:solidFill>
              </a:rPr>
            </a:b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Examples: Use of gym facilities - Free on-site parking - Hydrotherapy pool - Clinical Pilates programme </a:t>
            </a:r>
            <a:endParaRPr lang="en" sz="1200" dirty="0">
              <a:solidFill>
                <a:schemeClr val="tx1"/>
              </a:solidFill>
            </a:endParaRPr>
          </a:p>
        </p:txBody>
      </p:sp>
      <p:pic>
        <p:nvPicPr>
          <p:cNvPr id="70" name="Shape 70" descr="Screen Shot 2017-07-17 at 10.02.1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801" y="2560320"/>
            <a:ext cx="8415900" cy="19705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 idx="4294967295"/>
          </p:nvPr>
        </p:nvSpPr>
        <p:spPr>
          <a:xfrm>
            <a:off x="0" y="263525"/>
            <a:ext cx="8521700" cy="5730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dirty="0"/>
              <a:t>Use only high quality images &amp; ensure </a:t>
            </a:r>
            <a:r>
              <a:rPr lang="en-GB" sz="2400" dirty="0"/>
              <a:t>descriptive bio content</a:t>
            </a:r>
            <a:r>
              <a:rPr lang="en" sz="2400" dirty="0"/>
              <a:t> </a:t>
            </a:r>
          </a:p>
        </p:txBody>
      </p:sp>
      <p:pic>
        <p:nvPicPr>
          <p:cNvPr id="76" name="Shape 76" descr="Screen Shot 2017-07-17 at 09.35.3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6542" y="1105592"/>
            <a:ext cx="5047956" cy="37247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5386" y="1084229"/>
            <a:ext cx="3878156" cy="3416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Ensure your bio content is personalised and unique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Include relevant keywords in your copy (locations, qualifications, treatments, techniques, specialities)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Ensure your qualifications and memberships are up to date and that you own/manage your content</a:t>
            </a:r>
          </a:p>
          <a:p>
            <a:pPr marL="171450" lvl="0" indent="-171450"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For </a:t>
            </a:r>
            <a:r>
              <a:rPr lang="en-GB" sz="1200" dirty="0">
                <a:solidFill>
                  <a:schemeClr val="tx1"/>
                </a:solidFill>
              </a:rPr>
              <a:t>the </a:t>
            </a:r>
            <a:r>
              <a:rPr lang="en" sz="1200" dirty="0">
                <a:solidFill>
                  <a:schemeClr val="tx1"/>
                </a:solidFill>
              </a:rPr>
              <a:t>new physio profile image template, we require high resolution images to upload</a:t>
            </a:r>
            <a:endParaRPr lang="en-GB" sz="1200" dirty="0">
              <a:solidFill>
                <a:schemeClr val="tx1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" sz="1200" dirty="0">
                <a:solidFill>
                  <a:schemeClr val="tx1"/>
                </a:solidFill>
              </a:rPr>
              <a:t>Please ensure that </a:t>
            </a:r>
            <a:r>
              <a:rPr lang="en-GB" sz="1200" dirty="0">
                <a:solidFill>
                  <a:schemeClr val="tx1"/>
                </a:solidFill>
              </a:rPr>
              <a:t>your</a:t>
            </a:r>
            <a:r>
              <a:rPr lang="en" sz="1200" dirty="0">
                <a:solidFill>
                  <a:schemeClr val="tx1"/>
                </a:solidFill>
              </a:rPr>
              <a:t> photo follows our guidelines: 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- </a:t>
            </a:r>
            <a:r>
              <a:rPr lang="en" sz="1200" dirty="0">
                <a:solidFill>
                  <a:schemeClr val="tx1"/>
                </a:solidFill>
              </a:rPr>
              <a:t>Please use a plain backdrop with appropriate lighting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- W</a:t>
            </a:r>
            <a:r>
              <a:rPr lang="en" sz="1200" dirty="0">
                <a:solidFill>
                  <a:schemeClr val="tx1"/>
                </a:solidFill>
              </a:rPr>
              <a:t>ear</a:t>
            </a:r>
            <a:r>
              <a:rPr lang="en-GB" sz="1200" dirty="0">
                <a:solidFill>
                  <a:schemeClr val="tx1"/>
                </a:solidFill>
              </a:rPr>
              <a:t> Nuffield Health</a:t>
            </a:r>
            <a:r>
              <a:rPr lang="en" sz="1200" dirty="0">
                <a:solidFill>
                  <a:schemeClr val="tx1"/>
                </a:solidFill>
              </a:rPr>
              <a:t> physiotherapy uniform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- </a:t>
            </a:r>
            <a:r>
              <a:rPr lang="en" sz="1200" dirty="0">
                <a:solidFill>
                  <a:schemeClr val="tx1"/>
                </a:solidFill>
              </a:rPr>
              <a:t>Try and capture head and shoulders in image to remain consistent with other images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- </a:t>
            </a:r>
            <a:r>
              <a:rPr lang="en" sz="1200" dirty="0">
                <a:solidFill>
                  <a:schemeClr val="tx1"/>
                </a:solidFill>
              </a:rPr>
              <a:t>Send the image in its original/largest file size to preserve quality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- </a:t>
            </a:r>
            <a:r>
              <a:rPr lang="en" sz="1200" dirty="0">
                <a:solidFill>
                  <a:schemeClr val="tx1"/>
                </a:solidFill>
              </a:rPr>
              <a:t>You can take a </a:t>
            </a:r>
            <a:r>
              <a:rPr lang="en-GB" sz="1200" dirty="0">
                <a:solidFill>
                  <a:schemeClr val="tx1"/>
                </a:solidFill>
              </a:rPr>
              <a:t>decent </a:t>
            </a:r>
            <a:r>
              <a:rPr lang="en" sz="1200" dirty="0">
                <a:solidFill>
                  <a:schemeClr val="tx1"/>
                </a:solidFill>
              </a:rPr>
              <a:t>profile picture with your mobile phone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endParaRPr lang="en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76B9-63F1-4394-B005-ED181654B1FD}" type="datetime1">
              <a:rPr lang="en-GB" smtClean="0"/>
              <a:pPr/>
              <a:t>09/08/2017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Global footer can be updated in the Text tools on the Insert ribbon  |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E71F-FCC4-43F7-969A-5D16C0BC826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96475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909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0" y="336431"/>
            <a:ext cx="8521700" cy="5730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Best practice examples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0" y="1421475"/>
            <a:ext cx="8521700" cy="288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 typeface="Arial"/>
              <a:buChar char="•"/>
            </a:pPr>
            <a:r>
              <a:rPr lang="en" dirty="0"/>
              <a:t>Wessex -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https://www.nuffieldhealth.com/physiotherapy/hampshire</a:t>
            </a:r>
            <a:r>
              <a:rPr lang="en" dirty="0"/>
              <a:t> </a:t>
            </a:r>
            <a:endParaRPr lang="en-GB" dirty="0"/>
          </a:p>
          <a:p>
            <a:pPr marL="285750" lvl="0" indent="-285750">
              <a:spcBef>
                <a:spcPts val="0"/>
              </a:spcBef>
              <a:buFont typeface="Arial"/>
              <a:buChar char="•"/>
            </a:pPr>
            <a:r>
              <a:rPr lang="en" dirty="0"/>
              <a:t>Milton Keynes -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https://www.nuffieldhealth.com/physiotherapy/milton-keynes</a:t>
            </a:r>
            <a:r>
              <a:rPr lang="en" dirty="0"/>
              <a:t> </a:t>
            </a:r>
            <a:endParaRPr lang="en-GB" dirty="0"/>
          </a:p>
          <a:p>
            <a:pPr marL="285750" lvl="0" indent="-285750">
              <a:spcBef>
                <a:spcPts val="0"/>
              </a:spcBef>
              <a:buFont typeface="Arial"/>
              <a:buChar char="•"/>
            </a:pPr>
            <a:r>
              <a:rPr lang="en" dirty="0"/>
              <a:t>Bristol - </a:t>
            </a:r>
            <a:r>
              <a:rPr lang="en" u="sng" dirty="0">
                <a:solidFill>
                  <a:schemeClr val="hlink"/>
                </a:solidFill>
                <a:hlinkClick r:id="rId5"/>
              </a:rPr>
              <a:t>https://www.nuffieldhealth.com/physiotherapy/bristol</a:t>
            </a:r>
            <a:r>
              <a:rPr lang="en" dirty="0"/>
              <a:t> </a:t>
            </a:r>
            <a:endParaRPr lang="en-GB" dirty="0"/>
          </a:p>
          <a:p>
            <a:pPr marL="285750" lvl="0" indent="-285750">
              <a:spcBef>
                <a:spcPts val="0"/>
              </a:spcBef>
              <a:buFont typeface="Arial"/>
              <a:buChar char="•"/>
            </a:pPr>
            <a:r>
              <a:rPr lang="en" dirty="0"/>
              <a:t>Farnham - </a:t>
            </a:r>
            <a:r>
              <a:rPr lang="en" u="sng" dirty="0">
                <a:solidFill>
                  <a:schemeClr val="hlink"/>
                </a:solidFill>
                <a:hlinkClick r:id="rId6"/>
              </a:rPr>
              <a:t>https://www.nuffieldhealth.com/physiotherapy/farnham</a:t>
            </a:r>
            <a:endParaRPr lang="en-GB" u="sng" dirty="0">
              <a:solidFill>
                <a:schemeClr val="hlink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GB" dirty="0"/>
              <a:t>St Albans - </a:t>
            </a:r>
            <a:r>
              <a:rPr lang="en-GB" dirty="0">
                <a:hlinkClick r:id="rId7"/>
              </a:rPr>
              <a:t>https://www.nuffieldhealth.com/physiotherapy/st-albans</a:t>
            </a:r>
            <a:r>
              <a:rPr lang="en-GB" dirty="0"/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en-GB" dirty="0"/>
              <a:t>Bournemouth - </a:t>
            </a:r>
            <a:r>
              <a:rPr lang="en-GB" dirty="0">
                <a:hlinkClick r:id="rId8"/>
              </a:rPr>
              <a:t>https://www.nuffieldhealth.com/physiotherapy/bournemouth</a:t>
            </a:r>
            <a:r>
              <a:rPr lang="en-GB" dirty="0"/>
              <a:t> </a:t>
            </a:r>
            <a:endParaRPr lang="e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Nuffield Health">
      <a:dk1>
        <a:srgbClr val="000000"/>
      </a:dk1>
      <a:lt1>
        <a:srgbClr val="FFFFFF"/>
      </a:lt1>
      <a:dk2>
        <a:srgbClr val="00A200"/>
      </a:dk2>
      <a:lt2>
        <a:srgbClr val="FFFFFF"/>
      </a:lt2>
      <a:accent1>
        <a:srgbClr val="FAD9CB"/>
      </a:accent1>
      <a:accent2>
        <a:srgbClr val="38495A"/>
      </a:accent2>
      <a:accent3>
        <a:srgbClr val="C6B200"/>
      </a:accent3>
      <a:accent4>
        <a:srgbClr val="BCAD9F"/>
      </a:accent4>
      <a:accent5>
        <a:srgbClr val="361430"/>
      </a:accent5>
      <a:accent6>
        <a:srgbClr val="FCEAE2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3E9E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C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DocumentsPresentation title (002).potx" id="{9E00C120-DC42-4631-846B-D88F14B5EE8A}" vid="{098E1B18-7147-4E46-B726-B329050F189F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451</Words>
  <Application>Microsoft Office PowerPoint</Application>
  <PresentationFormat>On-screen Show (16:9)</PresentationFormat>
  <Paragraphs>37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Nuffield Health Sans</vt:lpstr>
      <vt:lpstr>Blank</vt:lpstr>
      <vt:lpstr>Search Engine Optimisation – Best Practice </vt:lpstr>
      <vt:lpstr>Improving your physiotherapy clinic’s   Search Engine Optimisation (SEO)</vt:lpstr>
      <vt:lpstr>Why is Search Engine Optimisation (SEO) important for my clinic?</vt:lpstr>
      <vt:lpstr>Google loves localised &amp; unique content</vt:lpstr>
      <vt:lpstr>Highlight the Strengths of your Physiotherapy clinic facilities</vt:lpstr>
      <vt:lpstr>Use only high quality images &amp; ensure descriptive bio content </vt:lpstr>
      <vt:lpstr>PowerPoint Presentation</vt:lpstr>
      <vt:lpstr>Best practice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Physiotherapy clinic - SEP best practice</dc:title>
  <dc:creator>Brunner, Chris</dc:creator>
  <cp:lastModifiedBy>Brunner, Chris</cp:lastModifiedBy>
  <cp:revision>11</cp:revision>
  <dcterms:modified xsi:type="dcterms:W3CDTF">2017-08-09T07:16:10Z</dcterms:modified>
</cp:coreProperties>
</file>